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7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348" r:id="rId18"/>
    <p:sldId id="351" r:id="rId19"/>
    <p:sldId id="350" r:id="rId20"/>
    <p:sldId id="387" r:id="rId21"/>
    <p:sldId id="388" r:id="rId22"/>
    <p:sldId id="389" r:id="rId23"/>
    <p:sldId id="391" r:id="rId24"/>
    <p:sldId id="392" r:id="rId25"/>
    <p:sldId id="390" r:id="rId26"/>
    <p:sldId id="272" r:id="rId27"/>
    <p:sldId id="290" r:id="rId28"/>
    <p:sldId id="352" r:id="rId29"/>
    <p:sldId id="354" r:id="rId30"/>
    <p:sldId id="380" r:id="rId31"/>
    <p:sldId id="355" r:id="rId32"/>
    <p:sldId id="356" r:id="rId33"/>
    <p:sldId id="357" r:id="rId34"/>
    <p:sldId id="381" r:id="rId35"/>
    <p:sldId id="384" r:id="rId36"/>
    <p:sldId id="358" r:id="rId37"/>
    <p:sldId id="360" r:id="rId38"/>
    <p:sldId id="359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70" r:id="rId48"/>
    <p:sldId id="371" r:id="rId49"/>
    <p:sldId id="382" r:id="rId50"/>
    <p:sldId id="385" r:id="rId51"/>
    <p:sldId id="386" r:id="rId52"/>
    <p:sldId id="383" r:id="rId53"/>
    <p:sldId id="280" r:id="rId54"/>
    <p:sldId id="326" r:id="rId55"/>
    <p:sldId id="32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 autoAdjust="0"/>
    <p:restoredTop sz="86833" autoAdjust="0"/>
  </p:normalViewPr>
  <p:slideViewPr>
    <p:cSldViewPr>
      <p:cViewPr>
        <p:scale>
          <a:sx n="108" d="100"/>
          <a:sy n="108" d="100"/>
        </p:scale>
        <p:origin x="-2312" y="-5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52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87966" y="6273225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Van </a:t>
            </a:r>
            <a:r>
              <a:rPr lang="en-US" sz="1600" dirty="0" err="1" smtClean="0"/>
              <a:t>Boxtel</a:t>
            </a:r>
            <a:r>
              <a:rPr lang="en-US" sz="1600" dirty="0"/>
              <a:t> </a:t>
            </a:r>
            <a:r>
              <a:rPr lang="en-US" sz="1600" dirty="0" smtClean="0"/>
              <a:t>et  al. 2010.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670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56" y="228600"/>
            <a:ext cx="687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and Awareness as Mechanism</a:t>
            </a:r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870717" y="1430349"/>
            <a:ext cx="75004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Attention, in the form of sensory enhancement, acts at the level of stimulus features, spatial features, and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need models that can help us understand the mechanism of attention and awareness.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809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174" y="1600200"/>
            <a:ext cx="1783826" cy="2016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76338"/>
            <a:ext cx="649605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686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3000" y="1616749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Able to Discriminate (Aware)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6138" y="4450158"/>
            <a:ext cx="3516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Unable to Discriminate  (Un-Aware)</a:t>
            </a:r>
          </a:p>
          <a:p>
            <a:endParaRPr lang="en-US" dirty="0"/>
          </a:p>
          <a:p>
            <a:pPr algn="ctr"/>
            <a:r>
              <a:rPr lang="en-US" dirty="0" smtClean="0"/>
              <a:t>A difference </a:t>
            </a:r>
            <a:r>
              <a:rPr lang="en-US" i="1" dirty="0" smtClean="0"/>
              <a:t>does</a:t>
            </a:r>
            <a:r>
              <a:rPr lang="en-US" dirty="0" smtClean="0"/>
              <a:t> exist—despite </a:t>
            </a:r>
          </a:p>
          <a:p>
            <a:pPr algn="ctr"/>
            <a:r>
              <a:rPr lang="en-US" dirty="0" smtClean="0"/>
              <a:t>a lack of awareness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484584"/>
            <a:ext cx="3805259" cy="5888832"/>
            <a:chOff x="609600" y="511969"/>
            <a:chExt cx="3805259" cy="5888832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511969"/>
              <a:ext cx="3797373" cy="2633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754615"/>
              <a:ext cx="3805259" cy="2646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724183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551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06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14400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6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838200"/>
            <a:ext cx="5181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8" y="1371600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88428" y="2533650"/>
            <a:ext cx="2023240" cy="7429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5600" y="2533650"/>
            <a:ext cx="5458316" cy="2571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5844" y="1621565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Contrast</a:t>
            </a:r>
          </a:p>
          <a:p>
            <a:r>
              <a:rPr lang="en-US" dirty="0" smtClean="0"/>
              <a:t>Catch: Coherence</a:t>
            </a:r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341" y="1363705"/>
            <a:ext cx="3457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181600" y="1621564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Cued: Coherence</a:t>
            </a:r>
          </a:p>
          <a:p>
            <a:r>
              <a:rPr lang="en-US" dirty="0" smtClean="0"/>
              <a:t>Catch: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5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" name="TextBox 16383"/>
          <p:cNvSpPr txBox="1"/>
          <p:nvPr/>
        </p:nvSpPr>
        <p:spPr>
          <a:xfrm>
            <a:off x="5425486" y="162655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16386" name="Straight Connector 16385"/>
          <p:cNvCxnSpPr/>
          <p:nvPr/>
        </p:nvCxnSpPr>
        <p:spPr>
          <a:xfrm>
            <a:off x="3052859" y="3847189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93032" y="3158827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052859" y="32029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93032" y="25146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Oval 30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val 42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220983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resholdPlot_s3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807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0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3725" y="1580018"/>
            <a:ext cx="45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Psychophysical Threshold:  ~80%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63407" y="3975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2971800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8666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2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79" y="1007793"/>
                <a:ext cx="2316468" cy="9389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36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21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13014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2602" y="409844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4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324600" y="2165866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217863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05401" y="1981200"/>
            <a:ext cx="12191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72400" y="1981200"/>
            <a:ext cx="12297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1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6248400" y="3429000"/>
            <a:ext cx="13381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57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95890"/>
            <a:ext cx="3748910" cy="317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3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876800" y="2819400"/>
            <a:ext cx="838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2971800"/>
            <a:ext cx="1295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5000" y="44958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8400" y="4419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41910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4800" y="4038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ontrast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048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5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2971800"/>
            <a:ext cx="9906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295400" y="3657600"/>
            <a:ext cx="0" cy="1981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76400" y="2667000"/>
            <a:ext cx="0" cy="2209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86000" y="1676400"/>
            <a:ext cx="0" cy="2438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52800" y="1066800"/>
            <a:ext cx="0" cy="2514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ohernce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838200"/>
            <a:ext cx="4533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9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0292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</a:t>
            </a:r>
            <a:r>
              <a:rPr lang="en-US" sz="3200" dirty="0" smtClean="0"/>
              <a:t>Awareness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pic>
        <p:nvPicPr>
          <p:cNvPr id="9" name="Picture 8" descr="thresholdPlot_Acro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4399"/>
            <a:ext cx="5029200" cy="59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79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Attention &amp; Awareness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If attention and awareness are dissociable, we might expect to see dissociated neural correlates.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315083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487" y="2928389"/>
            <a:ext cx="243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BOLD Response</a:t>
            </a:r>
          </a:p>
          <a:p>
            <a:pPr algn="ctr"/>
            <a:r>
              <a:rPr lang="en-US" dirty="0" smtClean="0"/>
              <a:t>Modulated by Attention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4424" y="3275988"/>
            <a:ext cx="2954776" cy="2809789"/>
            <a:chOff x="167837" y="1282262"/>
            <a:chExt cx="4391025" cy="4175563"/>
          </a:xfrm>
        </p:grpSpPr>
        <p:sp>
          <p:nvSpPr>
            <p:cNvPr id="13" name="TextBox 12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70" name="Picture 2" descr="C:\Users\Dan\Documents\Pict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01" y="3325128"/>
            <a:ext cx="2458357" cy="27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7211" y="294615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38600" y="4237758"/>
            <a:ext cx="2971800" cy="2397703"/>
            <a:chOff x="4038600" y="4237758"/>
            <a:chExt cx="1987529" cy="16035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237758"/>
              <a:ext cx="1987529" cy="160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4333910" y="4495800"/>
              <a:ext cx="1429994" cy="1143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7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587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Conceptual Overview: Task Design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956" y="1066800"/>
            <a:ext cx="8567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Where are the representations for different properties of stimuli held in the brain?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are the neural effects of pushing attention to a specific location or feature?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can we measure awareness while manipulating attention?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39275"/>
            <a:ext cx="1332955" cy="150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37758"/>
            <a:ext cx="1987529" cy="16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06" y="1799405"/>
            <a:ext cx="1335989" cy="1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90" y="1865141"/>
            <a:ext cx="207191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0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n\proj\repo254\code\stim\Masks700\m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286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an\proj\repo254\code\stim\Masks700\ma1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8" y="-68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an\proj\repo254\code\stim\Masks700\ma2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an\proj\repo254\code\stim\Masks700\m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49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Dan\proj\repo254\code\stim\Masks700\ma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Dan\proj\repo254\code\stim\Masks700\ma29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-4267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5299</TotalTime>
  <Words>912</Words>
  <Application>Microsoft Macintosh PowerPoint</Application>
  <PresentationFormat>On-screen Show (4:3)</PresentationFormat>
  <Paragraphs>247</Paragraphs>
  <Slides>55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GLab</cp:lastModifiedBy>
  <cp:revision>138</cp:revision>
  <dcterms:created xsi:type="dcterms:W3CDTF">2015-02-02T04:45:42Z</dcterms:created>
  <dcterms:modified xsi:type="dcterms:W3CDTF">2015-04-13T19:21:02Z</dcterms:modified>
</cp:coreProperties>
</file>